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60" r:id="rId3"/>
    <p:sldId id="257" r:id="rId4"/>
    <p:sldId id="262" r:id="rId5"/>
    <p:sldId id="263" r:id="rId6"/>
    <p:sldId id="270" r:id="rId7"/>
    <p:sldId id="258" r:id="rId8"/>
    <p:sldId id="261" r:id="rId9"/>
    <p:sldId id="259" r:id="rId10"/>
    <p:sldId id="271" r:id="rId11"/>
    <p:sldId id="264" r:id="rId12"/>
    <p:sldId id="265" r:id="rId13"/>
    <p:sldId id="266" r:id="rId14"/>
    <p:sldId id="267" r:id="rId15"/>
    <p:sldId id="268" r:id="rId16"/>
    <p:sldId id="269"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p:restoredTop sz="94615"/>
  </p:normalViewPr>
  <p:slideViewPr>
    <p:cSldViewPr snapToGrid="0" snapToObjects="1">
      <p:cViewPr varScale="1">
        <p:scale>
          <a:sx n="106" d="100"/>
          <a:sy n="106" d="100"/>
        </p:scale>
        <p:origin x="4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D3E61D-1142-464F-93B4-6B51A4A00D5A}" type="datetimeFigureOut">
              <a:rPr lang="de-DE" smtClean="0"/>
              <a:t>19.10.25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e-DE"/>
              <a:t>Mastertextformat bearbeiten
Zweite Ebene
Dritte Ebene
Vierte Ebene
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E2B722-52D7-D340-BB98-9B1C28DD116B}" type="slidenum">
              <a:rPr lang="de-DE" smtClean="0"/>
              <a:t>‹Nr.›</a:t>
            </a:fld>
            <a:endParaRPr lang="de-DE"/>
          </a:p>
        </p:txBody>
      </p:sp>
    </p:spTree>
    <p:extLst>
      <p:ext uri="{BB962C8B-B14F-4D97-AF65-F5344CB8AC3E}">
        <p14:creationId xmlns:p14="http://schemas.microsoft.com/office/powerpoint/2010/main" val="2793343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06E2B722-52D7-D340-BB98-9B1C28DD116B}" type="slidenum">
              <a:rPr lang="de-DE" smtClean="0"/>
              <a:t>7</a:t>
            </a:fld>
            <a:endParaRPr lang="de-DE"/>
          </a:p>
        </p:txBody>
      </p:sp>
    </p:spTree>
    <p:extLst>
      <p:ext uri="{BB962C8B-B14F-4D97-AF65-F5344CB8AC3E}">
        <p14:creationId xmlns:p14="http://schemas.microsoft.com/office/powerpoint/2010/main" val="1469466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06CBAB-25CE-734A-A6F8-883AD534E79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5B8F59C-DB2B-6C42-945E-CABCFA9C99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7AFB6A-5933-5D42-A94B-1DF178738BE4}"/>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5" name="Fußzeilenplatzhalter 4">
            <a:extLst>
              <a:ext uri="{FF2B5EF4-FFF2-40B4-BE49-F238E27FC236}">
                <a16:creationId xmlns:a16="http://schemas.microsoft.com/office/drawing/2014/main" id="{CE6DD8B9-C570-BD48-8749-3BBE54E38EA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FD515F1-1A4A-9148-A519-D0867B619048}"/>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2379819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589AD5-C11C-D244-A771-60C3C6F3667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0281DAA-7C17-5141-A635-83F7AFC3624E}"/>
              </a:ext>
            </a:extLst>
          </p:cNvPr>
          <p:cNvSpPr>
            <a:spLocks noGrp="1"/>
          </p:cNvSpPr>
          <p:nvPr>
            <p:ph type="body" orient="vert" idx="1"/>
          </p:nvPr>
        </p:nvSpPr>
        <p:spPr/>
        <p:txBody>
          <a:bodyPr vert="eaVert"/>
          <a:lstStyle/>
          <a:p>
            <a:r>
              <a:rPr lang="de-DE"/>
              <a:t>Mastertextformat bearbeiten
Zweite Ebene
Dritte Ebene
Vierte Ebene
Fünfte Ebene</a:t>
            </a:r>
          </a:p>
        </p:txBody>
      </p:sp>
      <p:sp>
        <p:nvSpPr>
          <p:cNvPr id="4" name="Datumsplatzhalter 3">
            <a:extLst>
              <a:ext uri="{FF2B5EF4-FFF2-40B4-BE49-F238E27FC236}">
                <a16:creationId xmlns:a16="http://schemas.microsoft.com/office/drawing/2014/main" id="{68080C87-9498-B948-BD07-9F5DE3783B69}"/>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5" name="Fußzeilenplatzhalter 4">
            <a:extLst>
              <a:ext uri="{FF2B5EF4-FFF2-40B4-BE49-F238E27FC236}">
                <a16:creationId xmlns:a16="http://schemas.microsoft.com/office/drawing/2014/main" id="{37FE08B4-E1FA-EB4E-9AD9-8DAEFA424CD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3440404-CFD7-6A4E-A6F1-E51E596ACA75}"/>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2396201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6EC5D21-6437-F143-9881-00F94D69F4C9}"/>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75F26F5-A1D0-A249-84E5-6BC3446CD677}"/>
              </a:ext>
            </a:extLst>
          </p:cNvPr>
          <p:cNvSpPr>
            <a:spLocks noGrp="1"/>
          </p:cNvSpPr>
          <p:nvPr>
            <p:ph type="body" orient="vert" idx="1"/>
          </p:nvPr>
        </p:nvSpPr>
        <p:spPr>
          <a:xfrm>
            <a:off x="838200" y="365125"/>
            <a:ext cx="7734300" cy="5811838"/>
          </a:xfrm>
        </p:spPr>
        <p:txBody>
          <a:bodyPr vert="eaVert"/>
          <a:lstStyle/>
          <a:p>
            <a:r>
              <a:rPr lang="de-DE"/>
              <a:t>Mastertextformat bearbeiten
Zweite Ebene
Dritte Ebene
Vierte Ebene
Fünfte Ebene</a:t>
            </a:r>
          </a:p>
        </p:txBody>
      </p:sp>
      <p:sp>
        <p:nvSpPr>
          <p:cNvPr id="4" name="Datumsplatzhalter 3">
            <a:extLst>
              <a:ext uri="{FF2B5EF4-FFF2-40B4-BE49-F238E27FC236}">
                <a16:creationId xmlns:a16="http://schemas.microsoft.com/office/drawing/2014/main" id="{1B7232DC-E35F-194E-BB91-E50C90458B06}"/>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5" name="Fußzeilenplatzhalter 4">
            <a:extLst>
              <a:ext uri="{FF2B5EF4-FFF2-40B4-BE49-F238E27FC236}">
                <a16:creationId xmlns:a16="http://schemas.microsoft.com/office/drawing/2014/main" id="{35A683F0-8DB6-2F47-948D-924DF92C605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FFF2D6C-2611-464D-A632-C2A08B7944A0}"/>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1605552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042AB6-ED0D-7942-BEDE-F71962473CE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24B1D7B-17B0-0643-92DC-390FAC04781F}"/>
              </a:ext>
            </a:extLst>
          </p:cNvPr>
          <p:cNvSpPr>
            <a:spLocks noGrp="1"/>
          </p:cNvSpPr>
          <p:nvPr>
            <p:ph idx="1"/>
          </p:nvPr>
        </p:nvSpPr>
        <p:spPr/>
        <p:txBody>
          <a:bodyPr/>
          <a:lstStyle/>
          <a:p>
            <a:r>
              <a:rPr lang="de-DE"/>
              <a:t>Mastertextformat bearbeiten
Zweite Ebene
Dritte Ebene
Vierte Ebene
Fünfte Ebene</a:t>
            </a:r>
          </a:p>
        </p:txBody>
      </p:sp>
      <p:sp>
        <p:nvSpPr>
          <p:cNvPr id="4" name="Datumsplatzhalter 3">
            <a:extLst>
              <a:ext uri="{FF2B5EF4-FFF2-40B4-BE49-F238E27FC236}">
                <a16:creationId xmlns:a16="http://schemas.microsoft.com/office/drawing/2014/main" id="{BA228CCD-8CD5-4A4D-AE93-7514F682F1E7}"/>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5" name="Fußzeilenplatzhalter 4">
            <a:extLst>
              <a:ext uri="{FF2B5EF4-FFF2-40B4-BE49-F238E27FC236}">
                <a16:creationId xmlns:a16="http://schemas.microsoft.com/office/drawing/2014/main" id="{25461AA3-CC9A-BA4D-9E89-322642C1303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3EACB24-9EE1-8B45-9E32-595E4430D8E8}"/>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979713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D497A4-2D5A-784F-A12F-C4ACC74F361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F9A04A98-709B-5840-9CB1-DA73B17EAF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de-DE"/>
              <a:t>Mastertextformat bearbeiten
Zweite Ebene
Dritte Ebene
Vierte Ebene
Fünfte Ebene</a:t>
            </a:r>
          </a:p>
        </p:txBody>
      </p:sp>
      <p:sp>
        <p:nvSpPr>
          <p:cNvPr id="4" name="Datumsplatzhalter 3">
            <a:extLst>
              <a:ext uri="{FF2B5EF4-FFF2-40B4-BE49-F238E27FC236}">
                <a16:creationId xmlns:a16="http://schemas.microsoft.com/office/drawing/2014/main" id="{E3850C74-B25F-6D44-8FF3-10249F768C44}"/>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5" name="Fußzeilenplatzhalter 4">
            <a:extLst>
              <a:ext uri="{FF2B5EF4-FFF2-40B4-BE49-F238E27FC236}">
                <a16:creationId xmlns:a16="http://schemas.microsoft.com/office/drawing/2014/main" id="{7AF0F309-D01A-BA49-B667-BBDD76DDAC7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2D09642-DAA4-7147-8C84-8E106FA32E18}"/>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1810228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EF3580-64EA-F046-BC96-C7BFBCB95C2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30651CE-BC81-3344-8B67-5624C129C045}"/>
              </a:ext>
            </a:extLst>
          </p:cNvPr>
          <p:cNvSpPr>
            <a:spLocks noGrp="1"/>
          </p:cNvSpPr>
          <p:nvPr>
            <p:ph sz="half" idx="1"/>
          </p:nvPr>
        </p:nvSpPr>
        <p:spPr>
          <a:xfrm>
            <a:off x="838200" y="1825625"/>
            <a:ext cx="5181600" cy="4351338"/>
          </a:xfrm>
        </p:spPr>
        <p:txBody>
          <a:bodyPr/>
          <a:lstStyle/>
          <a:p>
            <a:r>
              <a:rPr lang="de-DE"/>
              <a:t>Mastertextformat bearbeiten
Zweite Ebene
Dritte Ebene
Vierte Ebene
Fünfte Ebene</a:t>
            </a:r>
          </a:p>
        </p:txBody>
      </p:sp>
      <p:sp>
        <p:nvSpPr>
          <p:cNvPr id="4" name="Inhaltsplatzhalter 3">
            <a:extLst>
              <a:ext uri="{FF2B5EF4-FFF2-40B4-BE49-F238E27FC236}">
                <a16:creationId xmlns:a16="http://schemas.microsoft.com/office/drawing/2014/main" id="{F0FEDE77-3BE4-7944-BC59-9473BA022158}"/>
              </a:ext>
            </a:extLst>
          </p:cNvPr>
          <p:cNvSpPr>
            <a:spLocks noGrp="1"/>
          </p:cNvSpPr>
          <p:nvPr>
            <p:ph sz="half" idx="2"/>
          </p:nvPr>
        </p:nvSpPr>
        <p:spPr>
          <a:xfrm>
            <a:off x="6172200" y="1825625"/>
            <a:ext cx="5181600" cy="4351338"/>
          </a:xfrm>
        </p:spPr>
        <p:txBody>
          <a:bodyPr/>
          <a:lstStyle/>
          <a:p>
            <a:r>
              <a:rPr lang="de-DE"/>
              <a:t>Mastertextformat bearbeiten
Zweite Ebene
Dritte Ebene
Vierte Ebene
Fünfte Ebene</a:t>
            </a:r>
          </a:p>
        </p:txBody>
      </p:sp>
      <p:sp>
        <p:nvSpPr>
          <p:cNvPr id="5" name="Datumsplatzhalter 4">
            <a:extLst>
              <a:ext uri="{FF2B5EF4-FFF2-40B4-BE49-F238E27FC236}">
                <a16:creationId xmlns:a16="http://schemas.microsoft.com/office/drawing/2014/main" id="{A202D452-B66E-A94C-9EE8-0472B1B03045}"/>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6" name="Fußzeilenplatzhalter 5">
            <a:extLst>
              <a:ext uri="{FF2B5EF4-FFF2-40B4-BE49-F238E27FC236}">
                <a16:creationId xmlns:a16="http://schemas.microsoft.com/office/drawing/2014/main" id="{88671597-31C9-E549-8CBA-293959EACB6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5EC6DB7-CA75-1F4B-882A-046991BEFFCD}"/>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2535783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2CDE74-F80D-AF4C-AF0C-D19D7AE99D5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A02C6F7-71ED-3942-823A-8FE90DAC04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e-DE"/>
              <a:t>Mastertextformat bearbeiten
Zweite Ebene
Dritte Ebene
Vierte Ebene
Fünfte Ebene</a:t>
            </a:r>
          </a:p>
        </p:txBody>
      </p:sp>
      <p:sp>
        <p:nvSpPr>
          <p:cNvPr id="4" name="Inhaltsplatzhalter 3">
            <a:extLst>
              <a:ext uri="{FF2B5EF4-FFF2-40B4-BE49-F238E27FC236}">
                <a16:creationId xmlns:a16="http://schemas.microsoft.com/office/drawing/2014/main" id="{95A774FB-0E92-EE46-8D15-7C0CFA58ED78}"/>
              </a:ext>
            </a:extLst>
          </p:cNvPr>
          <p:cNvSpPr>
            <a:spLocks noGrp="1"/>
          </p:cNvSpPr>
          <p:nvPr>
            <p:ph sz="half" idx="2"/>
          </p:nvPr>
        </p:nvSpPr>
        <p:spPr>
          <a:xfrm>
            <a:off x="839788" y="2505075"/>
            <a:ext cx="5157787" cy="3684588"/>
          </a:xfrm>
        </p:spPr>
        <p:txBody>
          <a:bodyPr/>
          <a:lstStyle/>
          <a:p>
            <a:r>
              <a:rPr lang="de-DE"/>
              <a:t>Mastertextformat bearbeiten
Zweite Ebene
Dritte Ebene
Vierte Ebene
Fünfte Ebene</a:t>
            </a:r>
          </a:p>
        </p:txBody>
      </p:sp>
      <p:sp>
        <p:nvSpPr>
          <p:cNvPr id="5" name="Textplatzhalter 4">
            <a:extLst>
              <a:ext uri="{FF2B5EF4-FFF2-40B4-BE49-F238E27FC236}">
                <a16:creationId xmlns:a16="http://schemas.microsoft.com/office/drawing/2014/main" id="{9C4CC0BC-6E09-1F45-9BFA-DBB915040F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de-DE"/>
              <a:t>Mastertextformat bearbeiten
Zweite Ebene
Dritte Ebene
Vierte Ebene
Fünfte Ebene</a:t>
            </a:r>
          </a:p>
        </p:txBody>
      </p:sp>
      <p:sp>
        <p:nvSpPr>
          <p:cNvPr id="6" name="Inhaltsplatzhalter 5">
            <a:extLst>
              <a:ext uri="{FF2B5EF4-FFF2-40B4-BE49-F238E27FC236}">
                <a16:creationId xmlns:a16="http://schemas.microsoft.com/office/drawing/2014/main" id="{B979C33D-0F9E-BB43-83B3-8846EC6F4ACF}"/>
              </a:ext>
            </a:extLst>
          </p:cNvPr>
          <p:cNvSpPr>
            <a:spLocks noGrp="1"/>
          </p:cNvSpPr>
          <p:nvPr>
            <p:ph sz="quarter" idx="4"/>
          </p:nvPr>
        </p:nvSpPr>
        <p:spPr>
          <a:xfrm>
            <a:off x="6172200" y="2505075"/>
            <a:ext cx="5183188" cy="3684588"/>
          </a:xfrm>
        </p:spPr>
        <p:txBody>
          <a:bodyPr/>
          <a:lstStyle/>
          <a:p>
            <a:r>
              <a:rPr lang="de-DE"/>
              <a:t>Mastertextformat bearbeiten
Zweite Ebene
Dritte Ebene
Vierte Ebene
Fünfte Ebene</a:t>
            </a:r>
          </a:p>
        </p:txBody>
      </p:sp>
      <p:sp>
        <p:nvSpPr>
          <p:cNvPr id="7" name="Datumsplatzhalter 6">
            <a:extLst>
              <a:ext uri="{FF2B5EF4-FFF2-40B4-BE49-F238E27FC236}">
                <a16:creationId xmlns:a16="http://schemas.microsoft.com/office/drawing/2014/main" id="{B8538180-176B-9340-A2BE-7F294CBF806D}"/>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8" name="Fußzeilenplatzhalter 7">
            <a:extLst>
              <a:ext uri="{FF2B5EF4-FFF2-40B4-BE49-F238E27FC236}">
                <a16:creationId xmlns:a16="http://schemas.microsoft.com/office/drawing/2014/main" id="{43B6F54D-BB1B-114B-B840-E93C3FD6C11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11758D1-FB4E-594F-8C85-F6D0FA42B962}"/>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298674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6F1BC3-9FE2-794C-A9C7-7FD0180D67D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DE42FAC7-9634-374B-A62C-B02EBD537A1E}"/>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4" name="Fußzeilenplatzhalter 3">
            <a:extLst>
              <a:ext uri="{FF2B5EF4-FFF2-40B4-BE49-F238E27FC236}">
                <a16:creationId xmlns:a16="http://schemas.microsoft.com/office/drawing/2014/main" id="{EF4A981B-995B-F942-B934-237BB6F4C295}"/>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28F55FC-EBE9-F947-B835-BBB7B035D51D}"/>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3649858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AF44D7F-CDD4-664D-A14B-500752DAD669}"/>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3" name="Fußzeilenplatzhalter 2">
            <a:extLst>
              <a:ext uri="{FF2B5EF4-FFF2-40B4-BE49-F238E27FC236}">
                <a16:creationId xmlns:a16="http://schemas.microsoft.com/office/drawing/2014/main" id="{72440BC3-2D8C-8640-A6B4-32B0DFEAF41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BDE9C60-3DE2-9145-B752-F0BE05798944}"/>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55875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5AC933-FF14-BE48-9084-66197C12FD3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564268A-2791-9D44-9282-69147710AF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de-DE"/>
              <a:t>Mastertextformat bearbeiten
Zweite Ebene
Dritte Ebene
Vierte Ebene
Fünfte Ebene</a:t>
            </a:r>
          </a:p>
        </p:txBody>
      </p:sp>
      <p:sp>
        <p:nvSpPr>
          <p:cNvPr id="4" name="Textplatzhalter 3">
            <a:extLst>
              <a:ext uri="{FF2B5EF4-FFF2-40B4-BE49-F238E27FC236}">
                <a16:creationId xmlns:a16="http://schemas.microsoft.com/office/drawing/2014/main" id="{F36B6CCE-D6CD-AF44-B19B-A1E5BF6E2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e-DE"/>
              <a:t>Mastertextformat bearbeiten
Zweite Ebene
Dritte Ebene
Vierte Ebene
Fünfte Ebene</a:t>
            </a:r>
          </a:p>
        </p:txBody>
      </p:sp>
      <p:sp>
        <p:nvSpPr>
          <p:cNvPr id="5" name="Datumsplatzhalter 4">
            <a:extLst>
              <a:ext uri="{FF2B5EF4-FFF2-40B4-BE49-F238E27FC236}">
                <a16:creationId xmlns:a16="http://schemas.microsoft.com/office/drawing/2014/main" id="{3960F741-DEA5-0144-87F5-7142D833B0EF}"/>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6" name="Fußzeilenplatzhalter 5">
            <a:extLst>
              <a:ext uri="{FF2B5EF4-FFF2-40B4-BE49-F238E27FC236}">
                <a16:creationId xmlns:a16="http://schemas.microsoft.com/office/drawing/2014/main" id="{DAF3CC2E-53B2-A64A-9AE2-B20FFF93ECE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42B161F-2D94-AB45-A0E4-B77DCEDAE915}"/>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220168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FE693B-E4A3-574E-9153-9D33C63D7CD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E5B2517-6B98-154B-A1B2-71BF2C0EDC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42BA23D-AAD5-7C42-B4CC-3A036F8A34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de-DE"/>
              <a:t>Mastertextformat bearbeiten
Zweite Ebene
Dritte Ebene
Vierte Ebene
Fünfte Ebene</a:t>
            </a:r>
          </a:p>
        </p:txBody>
      </p:sp>
      <p:sp>
        <p:nvSpPr>
          <p:cNvPr id="5" name="Datumsplatzhalter 4">
            <a:extLst>
              <a:ext uri="{FF2B5EF4-FFF2-40B4-BE49-F238E27FC236}">
                <a16:creationId xmlns:a16="http://schemas.microsoft.com/office/drawing/2014/main" id="{429CC0F9-6C58-9B4A-9A23-0C8A851A8B04}"/>
              </a:ext>
            </a:extLst>
          </p:cNvPr>
          <p:cNvSpPr>
            <a:spLocks noGrp="1"/>
          </p:cNvSpPr>
          <p:nvPr>
            <p:ph type="dt" sz="half" idx="10"/>
          </p:nvPr>
        </p:nvSpPr>
        <p:spPr/>
        <p:txBody>
          <a:bodyPr/>
          <a:lstStyle/>
          <a:p>
            <a:fld id="{74D94A9E-B158-8C46-B894-56E37843682C}" type="datetimeFigureOut">
              <a:rPr lang="de-DE" smtClean="0"/>
              <a:t>19.10.25</a:t>
            </a:fld>
            <a:endParaRPr lang="de-DE"/>
          </a:p>
        </p:txBody>
      </p:sp>
      <p:sp>
        <p:nvSpPr>
          <p:cNvPr id="6" name="Fußzeilenplatzhalter 5">
            <a:extLst>
              <a:ext uri="{FF2B5EF4-FFF2-40B4-BE49-F238E27FC236}">
                <a16:creationId xmlns:a16="http://schemas.microsoft.com/office/drawing/2014/main" id="{1DA468DC-3917-9B40-A5D7-ED3DC6B8CF2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7F40A2A-61FA-0548-A8ED-862491E56DA6}"/>
              </a:ext>
            </a:extLst>
          </p:cNvPr>
          <p:cNvSpPr>
            <a:spLocks noGrp="1"/>
          </p:cNvSpPr>
          <p:nvPr>
            <p:ph type="sldNum" sz="quarter" idx="12"/>
          </p:nvPr>
        </p:nvSpPr>
        <p:spPr/>
        <p:txBody>
          <a:bodyPr/>
          <a:lstStyle/>
          <a:p>
            <a:fld id="{1ABE1013-8060-4245-994E-E0CB3331E4F5}" type="slidenum">
              <a:rPr lang="de-DE" smtClean="0"/>
              <a:t>‹Nr.›</a:t>
            </a:fld>
            <a:endParaRPr lang="de-DE"/>
          </a:p>
        </p:txBody>
      </p:sp>
    </p:spTree>
    <p:extLst>
      <p:ext uri="{BB962C8B-B14F-4D97-AF65-F5344CB8AC3E}">
        <p14:creationId xmlns:p14="http://schemas.microsoft.com/office/powerpoint/2010/main" val="41962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FBD6432-BA4A-084E-A07F-E62DB0E23A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62F3824-4A89-5745-A063-6C371758E1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de-DE"/>
              <a:t>Mastertextformat bearbeiten
Zweite Ebene
Dritte Ebene
Vierte Ebene
Fünfte Ebene</a:t>
            </a:r>
          </a:p>
        </p:txBody>
      </p:sp>
      <p:sp>
        <p:nvSpPr>
          <p:cNvPr id="4" name="Datumsplatzhalter 3">
            <a:extLst>
              <a:ext uri="{FF2B5EF4-FFF2-40B4-BE49-F238E27FC236}">
                <a16:creationId xmlns:a16="http://schemas.microsoft.com/office/drawing/2014/main" id="{5E5A0672-E2A4-2745-86BA-194D2D3DDF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D94A9E-B158-8C46-B894-56E37843682C}" type="datetimeFigureOut">
              <a:rPr lang="de-DE" smtClean="0"/>
              <a:t>19.10.25</a:t>
            </a:fld>
            <a:endParaRPr lang="de-DE"/>
          </a:p>
        </p:txBody>
      </p:sp>
      <p:sp>
        <p:nvSpPr>
          <p:cNvPr id="5" name="Fußzeilenplatzhalter 4">
            <a:extLst>
              <a:ext uri="{FF2B5EF4-FFF2-40B4-BE49-F238E27FC236}">
                <a16:creationId xmlns:a16="http://schemas.microsoft.com/office/drawing/2014/main" id="{6FE3B64E-2D03-DD4C-A628-E5CCD88FF3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3F8948A-32AB-A54F-ADE2-3F019A2344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BE1013-8060-4245-994E-E0CB3331E4F5}" type="slidenum">
              <a:rPr lang="de-DE" smtClean="0"/>
              <a:t>‹Nr.›</a:t>
            </a:fld>
            <a:endParaRPr lang="de-DE"/>
          </a:p>
        </p:txBody>
      </p:sp>
    </p:spTree>
    <p:extLst>
      <p:ext uri="{BB962C8B-B14F-4D97-AF65-F5344CB8AC3E}">
        <p14:creationId xmlns:p14="http://schemas.microsoft.com/office/powerpoint/2010/main" val="34222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verseid:45.10.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72979-CE9C-BC4F-936C-39006592E44D}"/>
              </a:ext>
            </a:extLst>
          </p:cNvPr>
          <p:cNvSpPr>
            <a:spLocks noGrp="1"/>
          </p:cNvSpPr>
          <p:nvPr>
            <p:ph type="ctrTitle"/>
          </p:nvPr>
        </p:nvSpPr>
        <p:spPr/>
        <p:txBody>
          <a:bodyPr/>
          <a:lstStyle/>
          <a:p>
            <a:r>
              <a:rPr lang="de-DE" dirty="0"/>
              <a:t>Friede Jerusalem!</a:t>
            </a:r>
          </a:p>
        </p:txBody>
      </p:sp>
      <p:sp>
        <p:nvSpPr>
          <p:cNvPr id="3" name="Untertitel 2">
            <a:extLst>
              <a:ext uri="{FF2B5EF4-FFF2-40B4-BE49-F238E27FC236}">
                <a16:creationId xmlns:a16="http://schemas.microsoft.com/office/drawing/2014/main" id="{8DFD0A35-F03F-F24D-97F1-98039FEA77B8}"/>
              </a:ext>
            </a:extLst>
          </p:cNvPr>
          <p:cNvSpPr>
            <a:spLocks noGrp="1"/>
          </p:cNvSpPr>
          <p:nvPr>
            <p:ph type="subTitle" idx="1"/>
          </p:nvPr>
        </p:nvSpPr>
        <p:spPr/>
        <p:txBody>
          <a:bodyPr/>
          <a:lstStyle/>
          <a:p>
            <a:r>
              <a:rPr lang="de-DE" dirty="0"/>
              <a:t>Psalm 122</a:t>
            </a:r>
          </a:p>
        </p:txBody>
      </p:sp>
    </p:spTree>
    <p:extLst>
      <p:ext uri="{BB962C8B-B14F-4D97-AF65-F5344CB8AC3E}">
        <p14:creationId xmlns:p14="http://schemas.microsoft.com/office/powerpoint/2010/main" val="2868625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1179095"/>
            <a:ext cx="10515600" cy="511593"/>
          </a:xfrm>
        </p:spPr>
        <p:txBody>
          <a:bodyPr>
            <a:normAutofit/>
          </a:bodyPr>
          <a:lstStyle/>
          <a:p>
            <a:r>
              <a:rPr lang="de-DE" sz="2800" dirty="0"/>
              <a:t>Wie sieht Buße für Jerusalem heute aus?</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351338"/>
          </a:xfrm>
        </p:spPr>
        <p:txBody>
          <a:bodyPr>
            <a:normAutofit/>
          </a:bodyPr>
          <a:lstStyle/>
          <a:p>
            <a:pPr marL="0" indent="0">
              <a:buNone/>
            </a:pPr>
            <a:r>
              <a:rPr lang="de-DE" dirty="0"/>
              <a:t>Pfingstpredigt:</a:t>
            </a:r>
          </a:p>
          <a:p>
            <a:pPr marL="0" indent="0">
              <a:buNone/>
            </a:pPr>
            <a:endParaRPr lang="de-DE" dirty="0"/>
          </a:p>
          <a:p>
            <a:pPr marL="0" indent="0">
              <a:buNone/>
            </a:pPr>
            <a:r>
              <a:rPr lang="de-DE" dirty="0" err="1"/>
              <a:t>Apg</a:t>
            </a:r>
            <a:r>
              <a:rPr lang="de-DE" dirty="0"/>
              <a:t> 2:36 Ganz Israel soll nun mit Sicherheit wissen: Diesen Jesus, den ihr gekreuzigt habt, den hat Gott zum Herrn und zum Messias gemacht.“</a:t>
            </a:r>
          </a:p>
          <a:p>
            <a:pPr marL="0" indent="0">
              <a:buNone/>
            </a:pPr>
            <a:r>
              <a:rPr lang="de-DE" dirty="0"/>
              <a:t>37 Von diesen Worten waren die Zuhörer bis ins Innerste getroffen. "Liebe Brüder, was sollen wir jetzt tun?", fragten sie Petrus und die anderen Apostel.</a:t>
            </a:r>
          </a:p>
          <a:p>
            <a:pPr marL="0" indent="0">
              <a:buNone/>
            </a:pPr>
            <a:r>
              <a:rPr lang="de-DE" dirty="0"/>
              <a:t>38 "Kehrt um“ (tut Buße), erwiderte Petrus, "und lasst euch im Namen von Jesus, dem Messias, auf die Sündenvergebung hin taufen! </a:t>
            </a:r>
          </a:p>
          <a:p>
            <a:pPr marL="0" indent="0">
              <a:buNone/>
            </a:pPr>
            <a:endParaRPr lang="de-DE" dirty="0"/>
          </a:p>
        </p:txBody>
      </p:sp>
      <p:sp>
        <p:nvSpPr>
          <p:cNvPr id="4" name="Titel 1">
            <a:extLst>
              <a:ext uri="{FF2B5EF4-FFF2-40B4-BE49-F238E27FC236}">
                <a16:creationId xmlns:a16="http://schemas.microsoft.com/office/drawing/2014/main" id="{EFDD4302-4153-F044-93BB-0257BC274FB1}"/>
              </a:ext>
            </a:extLst>
          </p:cNvPr>
          <p:cNvSpPr txBox="1">
            <a:spLocks/>
          </p:cNvSpPr>
          <p:nvPr/>
        </p:nvSpPr>
        <p:spPr>
          <a:xfrm>
            <a:off x="838200" y="365126"/>
            <a:ext cx="10515600" cy="513180"/>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3200"/>
              <a:t>Friede Jerusalem! Ps 122</a:t>
            </a:r>
            <a:endParaRPr lang="de-DE" sz="3200" dirty="0"/>
          </a:p>
        </p:txBody>
      </p:sp>
    </p:spTree>
    <p:extLst>
      <p:ext uri="{BB962C8B-B14F-4D97-AF65-F5344CB8AC3E}">
        <p14:creationId xmlns:p14="http://schemas.microsoft.com/office/powerpoint/2010/main" val="1044965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351338"/>
          </a:xfrm>
        </p:spPr>
        <p:txBody>
          <a:bodyPr>
            <a:normAutofit fontScale="92500" lnSpcReduction="20000"/>
          </a:bodyPr>
          <a:lstStyle/>
          <a:p>
            <a:pPr marL="0" indent="0">
              <a:buNone/>
            </a:pPr>
            <a:r>
              <a:rPr lang="de-DE" sz="3000" dirty="0"/>
              <a:t>Gebet für Jerusalem im NT: nur Jesus bringt Frieden</a:t>
            </a:r>
          </a:p>
          <a:p>
            <a:pPr marL="0" indent="0">
              <a:buNone/>
            </a:pPr>
            <a:endParaRPr lang="de-DE" dirty="0"/>
          </a:p>
          <a:p>
            <a:pPr marL="0" indent="0">
              <a:buNone/>
            </a:pPr>
            <a:r>
              <a:rPr lang="de-DE" dirty="0"/>
              <a:t>Die Führer der Juden suchen Frieden für Jerusalem: Jesus ist eine Bedrohung</a:t>
            </a:r>
          </a:p>
          <a:p>
            <a:pPr marL="0" indent="0">
              <a:buNone/>
            </a:pPr>
            <a:r>
              <a:rPr lang="de-DE" dirty="0" err="1"/>
              <a:t>Joh</a:t>
            </a:r>
            <a:r>
              <a:rPr lang="de-DE" dirty="0"/>
              <a:t> 11:48 Wenn wir ihn so weitermachen lassen, werden schließlich noch alle an ihn glauben. Und dann werden die Römer eingreifen. Sie werden unseren Tempel und das ganze Volk vernichten.“</a:t>
            </a:r>
          </a:p>
          <a:p>
            <a:pPr marL="0" indent="0">
              <a:buNone/>
            </a:pPr>
            <a:endParaRPr lang="de-DE" dirty="0"/>
          </a:p>
          <a:p>
            <a:pPr marL="0" indent="0">
              <a:buNone/>
            </a:pPr>
            <a:r>
              <a:rPr lang="de-DE" dirty="0"/>
              <a:t>Was sagt Jesus?</a:t>
            </a:r>
          </a:p>
          <a:p>
            <a:pPr marL="0" indent="0">
              <a:buNone/>
            </a:pPr>
            <a:r>
              <a:rPr lang="de-DE" dirty="0"/>
              <a:t>Luk 19:41 Als er näher kam und die Stadt vor sich liegen sah, weinte er über sie 42</a:t>
            </a:r>
            <a:r>
              <a:rPr lang="de-DE" b="1" dirty="0"/>
              <a:t> </a:t>
            </a:r>
            <a:r>
              <a:rPr lang="de-DE" dirty="0"/>
              <a:t>und sagte: "Wenn du wenigstens heute noch erkennen würdest, was dir den Frieden bringt! Doch du bist blind dafür.</a:t>
            </a:r>
          </a:p>
          <a:p>
            <a:pPr marL="0" indent="0">
              <a:buNone/>
            </a:pPr>
            <a:endParaRPr lang="de-DE" dirty="0"/>
          </a:p>
          <a:p>
            <a:pPr>
              <a:buFontTx/>
              <a:buChar char="-"/>
            </a:pPr>
            <a:endParaRPr lang="de-DE" dirty="0"/>
          </a:p>
          <a:p>
            <a:pPr marL="0" indent="0">
              <a:buNone/>
            </a:pPr>
            <a:endParaRPr lang="de-DE" dirty="0"/>
          </a:p>
        </p:txBody>
      </p:sp>
      <p:sp>
        <p:nvSpPr>
          <p:cNvPr id="6" name="Titel 1">
            <a:extLst>
              <a:ext uri="{FF2B5EF4-FFF2-40B4-BE49-F238E27FC236}">
                <a16:creationId xmlns:a16="http://schemas.microsoft.com/office/drawing/2014/main" id="{85534C59-1685-2947-B13E-6050F58F4104}"/>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Tree>
    <p:extLst>
      <p:ext uri="{BB962C8B-B14F-4D97-AF65-F5344CB8AC3E}">
        <p14:creationId xmlns:p14="http://schemas.microsoft.com/office/powerpoint/2010/main" val="578246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351338"/>
          </a:xfrm>
        </p:spPr>
        <p:txBody>
          <a:bodyPr>
            <a:normAutofit/>
          </a:bodyPr>
          <a:lstStyle/>
          <a:p>
            <a:pPr marL="0" indent="0">
              <a:buNone/>
            </a:pPr>
            <a:r>
              <a:rPr lang="de-DE" dirty="0"/>
              <a:t>Gebet für Jerusalem im NT: nur Jesus bringt Frieden</a:t>
            </a:r>
          </a:p>
          <a:p>
            <a:pPr marL="0" indent="0">
              <a:buNone/>
            </a:pPr>
            <a:endParaRPr lang="de-DE" dirty="0"/>
          </a:p>
          <a:p>
            <a:pPr marL="0" indent="0">
              <a:buNone/>
            </a:pPr>
            <a:r>
              <a:rPr lang="de-DE" dirty="0"/>
              <a:t>Das Evangelium bleibt das Zentrum:</a:t>
            </a:r>
          </a:p>
          <a:p>
            <a:pPr marL="0" indent="0">
              <a:buNone/>
            </a:pPr>
            <a:r>
              <a:rPr lang="de-DE" b="1" dirty="0">
                <a:hlinkClick r:id="rId2"/>
              </a:rPr>
              <a:t>Röm 10:1</a:t>
            </a:r>
            <a:r>
              <a:rPr lang="de-DE" u="sng" dirty="0">
                <a:hlinkClick r:id="rId2"/>
              </a:rPr>
              <a:t> </a:t>
            </a:r>
            <a:r>
              <a:rPr lang="de-DE" dirty="0"/>
              <a:t> Liebe Geschwister, ich wünsche von Herzen und flehe zu Gott, dass die Angehörigen meines Volkes gerettet werden.</a:t>
            </a:r>
          </a:p>
          <a:p>
            <a:pPr marL="0" indent="0">
              <a:buNone/>
            </a:pPr>
            <a:endParaRPr lang="de-DE" dirty="0"/>
          </a:p>
          <a:p>
            <a:pPr marL="0" indent="0">
              <a:buNone/>
            </a:pPr>
            <a:r>
              <a:rPr lang="de-DE" dirty="0"/>
              <a:t>Ohne Jesus gibt es keinen Frieden für Jerusalem</a:t>
            </a:r>
          </a:p>
          <a:p>
            <a:pPr marL="0" indent="0">
              <a:buNone/>
            </a:pPr>
            <a:r>
              <a:rPr lang="de-DE" dirty="0"/>
              <a:t>Aber da, wo Jesus ist, ist der Frieden </a:t>
            </a:r>
            <a:r>
              <a:rPr lang="de-DE" sz="2000" dirty="0"/>
              <a:t>(</a:t>
            </a:r>
            <a:r>
              <a:rPr lang="de-DE" sz="2000" dirty="0" err="1"/>
              <a:t>Joh</a:t>
            </a:r>
            <a:r>
              <a:rPr lang="de-DE" sz="2000" dirty="0"/>
              <a:t> 14:27, 20:21, </a:t>
            </a:r>
            <a:r>
              <a:rPr lang="de-DE" sz="2000" dirty="0" err="1"/>
              <a:t>Röm</a:t>
            </a:r>
            <a:r>
              <a:rPr lang="de-DE" sz="2000" dirty="0"/>
              <a:t> 5:1)</a:t>
            </a:r>
          </a:p>
          <a:p>
            <a:pPr marL="0" indent="0">
              <a:buNone/>
            </a:pPr>
            <a:endParaRPr lang="de-DE" dirty="0"/>
          </a:p>
          <a:p>
            <a:pPr marL="0" indent="0">
              <a:buNone/>
            </a:pPr>
            <a:endParaRPr lang="de-DE" dirty="0"/>
          </a:p>
        </p:txBody>
      </p:sp>
      <p:sp>
        <p:nvSpPr>
          <p:cNvPr id="6" name="Titel 1">
            <a:extLst>
              <a:ext uri="{FF2B5EF4-FFF2-40B4-BE49-F238E27FC236}">
                <a16:creationId xmlns:a16="http://schemas.microsoft.com/office/drawing/2014/main" id="{A6B85EF3-5EA6-EA41-ADF1-A8D30474F75C}"/>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Tree>
    <p:extLst>
      <p:ext uri="{BB962C8B-B14F-4D97-AF65-F5344CB8AC3E}">
        <p14:creationId xmlns:p14="http://schemas.microsoft.com/office/powerpoint/2010/main" val="4118458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351338"/>
          </a:xfrm>
        </p:spPr>
        <p:txBody>
          <a:bodyPr>
            <a:normAutofit fontScale="92500"/>
          </a:bodyPr>
          <a:lstStyle/>
          <a:p>
            <a:pPr marL="0" indent="0">
              <a:buNone/>
            </a:pPr>
            <a:r>
              <a:rPr lang="de-DE" dirty="0"/>
              <a:t>Gebet für Jerusalem im NT: Gebet für Gemeinde</a:t>
            </a:r>
          </a:p>
          <a:p>
            <a:pPr marL="0" indent="0">
              <a:buNone/>
            </a:pPr>
            <a:r>
              <a:rPr lang="de-DE" dirty="0"/>
              <a:t>Merkmale von Jerusalem in </a:t>
            </a:r>
            <a:r>
              <a:rPr lang="de-DE" dirty="0" err="1"/>
              <a:t>Ps</a:t>
            </a:r>
            <a:r>
              <a:rPr lang="de-DE" dirty="0"/>
              <a:t> 122:</a:t>
            </a:r>
          </a:p>
          <a:p>
            <a:pPr marL="0" indent="0">
              <a:buNone/>
            </a:pPr>
            <a:endParaRPr lang="de-DE" dirty="0"/>
          </a:p>
          <a:p>
            <a:pPr marL="0" indent="0">
              <a:buNone/>
            </a:pPr>
            <a:r>
              <a:rPr lang="de-DE" dirty="0"/>
              <a:t>Haus des Herrn: wir sind der Tempel (1 Kor 3:16, 1 Kor 6:19, </a:t>
            </a:r>
            <a:r>
              <a:rPr lang="de-DE" dirty="0" err="1"/>
              <a:t>Eph</a:t>
            </a:r>
            <a:r>
              <a:rPr lang="de-DE" dirty="0"/>
              <a:t> 2:21)</a:t>
            </a:r>
            <a:r>
              <a:rPr lang="de-DE" dirty="0">
                <a:effectLst/>
              </a:rPr>
              <a:t> </a:t>
            </a:r>
          </a:p>
          <a:p>
            <a:pPr marL="0" indent="0">
              <a:buNone/>
            </a:pPr>
            <a:r>
              <a:rPr lang="de-DE" dirty="0"/>
              <a:t>Jahwe preisen: hier werden Lob und Opfer gebracht (</a:t>
            </a:r>
            <a:r>
              <a:rPr lang="de-DE" dirty="0" err="1"/>
              <a:t>Rö</a:t>
            </a:r>
            <a:r>
              <a:rPr lang="de-DE" dirty="0"/>
              <a:t> 12:1, 1 </a:t>
            </a:r>
            <a:r>
              <a:rPr lang="de-DE" dirty="0" err="1"/>
              <a:t>Pet</a:t>
            </a:r>
            <a:r>
              <a:rPr lang="de-DE" dirty="0"/>
              <a:t> 2:5)</a:t>
            </a:r>
            <a:r>
              <a:rPr lang="de-DE" dirty="0">
                <a:effectLst/>
              </a:rPr>
              <a:t> </a:t>
            </a:r>
          </a:p>
          <a:p>
            <a:pPr marL="0" indent="0">
              <a:buNone/>
            </a:pPr>
            <a:r>
              <a:rPr lang="de-DE" dirty="0"/>
              <a:t>Throne: Anteil an der Königsherrschaft (</a:t>
            </a:r>
            <a:r>
              <a:rPr lang="de-DE" dirty="0" err="1"/>
              <a:t>Offbg</a:t>
            </a:r>
            <a:r>
              <a:rPr lang="de-DE" dirty="0"/>
              <a:t> 5:10)</a:t>
            </a:r>
          </a:p>
          <a:p>
            <a:pPr marL="0" indent="0">
              <a:buNone/>
            </a:pPr>
            <a:r>
              <a:rPr lang="de-DE" dirty="0"/>
              <a:t>Wegen Freunde und Brüder: Jesus nennt Jünger und erlöste Sünder Freunde und Brüder (</a:t>
            </a:r>
            <a:r>
              <a:rPr lang="de-DE" dirty="0" err="1"/>
              <a:t>Joh</a:t>
            </a:r>
            <a:r>
              <a:rPr lang="de-DE" dirty="0"/>
              <a:t> 15:15, Heb 2:11)</a:t>
            </a:r>
          </a:p>
          <a:p>
            <a:pPr marL="0" indent="0">
              <a:buNone/>
            </a:pPr>
            <a:r>
              <a:rPr lang="de-DE" dirty="0"/>
              <a:t>Stämme strömen nach Jerusalem: zur Gemeinde alle Nationen (</a:t>
            </a:r>
            <a:r>
              <a:rPr lang="de-DE" dirty="0" err="1"/>
              <a:t>Apg</a:t>
            </a:r>
            <a:r>
              <a:rPr lang="de-DE" dirty="0"/>
              <a:t> 10, 15)</a:t>
            </a:r>
          </a:p>
          <a:p>
            <a:pPr marL="0" indent="0">
              <a:buNone/>
            </a:pPr>
            <a:endParaRPr lang="de-DE" dirty="0"/>
          </a:p>
        </p:txBody>
      </p:sp>
      <p:sp>
        <p:nvSpPr>
          <p:cNvPr id="6" name="Titel 1">
            <a:extLst>
              <a:ext uri="{FF2B5EF4-FFF2-40B4-BE49-F238E27FC236}">
                <a16:creationId xmlns:a16="http://schemas.microsoft.com/office/drawing/2014/main" id="{BF9613A4-95CD-9F4F-BBBE-28697B36B840}"/>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Tree>
    <p:extLst>
      <p:ext uri="{BB962C8B-B14F-4D97-AF65-F5344CB8AC3E}">
        <p14:creationId xmlns:p14="http://schemas.microsoft.com/office/powerpoint/2010/main" val="688034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351338"/>
          </a:xfrm>
        </p:spPr>
        <p:txBody>
          <a:bodyPr>
            <a:normAutofit/>
          </a:bodyPr>
          <a:lstStyle/>
          <a:p>
            <a:pPr marL="0" indent="0">
              <a:buNone/>
            </a:pPr>
            <a:r>
              <a:rPr lang="de-DE" dirty="0"/>
              <a:t>Gebet für Jerusalem im NT: Gebet für Gemeinde</a:t>
            </a:r>
          </a:p>
          <a:p>
            <a:pPr marL="0" indent="0">
              <a:buNone/>
            </a:pPr>
            <a:endParaRPr lang="de-DE" dirty="0"/>
          </a:p>
          <a:p>
            <a:pPr marL="0" indent="0">
              <a:buNone/>
            </a:pPr>
            <a:r>
              <a:rPr lang="de-DE" dirty="0"/>
              <a:t>Heb 12:22 Ihr dagegen seid zum Berg Zion und zur Stadt des lebendigen Gottes gekommen, zu dem Jerusalem im Himmel, wo sich unzählbare Engelscharen zu einem Fest versammelt haben.</a:t>
            </a:r>
          </a:p>
          <a:p>
            <a:pPr marL="0" indent="0">
              <a:buNone/>
            </a:pPr>
            <a:r>
              <a:rPr lang="de-DE" dirty="0"/>
              <a:t>23 Ihr seid zur Gemeinde der erstgeborenen Kinder Gottes gekommen, deren Namen im Himmel aufgeschrieben sind. Ihr seid zu Gott selbst gekommen, dem Richter von allen und zu den Gerechten, die schon am Ziel sind, denn ihr Geist ist bei Gott.</a:t>
            </a:r>
          </a:p>
          <a:p>
            <a:pPr marL="0" indent="0">
              <a:buNone/>
            </a:pPr>
            <a:endParaRPr lang="de-DE" dirty="0"/>
          </a:p>
        </p:txBody>
      </p:sp>
      <p:sp>
        <p:nvSpPr>
          <p:cNvPr id="6" name="Titel 1">
            <a:extLst>
              <a:ext uri="{FF2B5EF4-FFF2-40B4-BE49-F238E27FC236}">
                <a16:creationId xmlns:a16="http://schemas.microsoft.com/office/drawing/2014/main" id="{1374085A-A4B6-7042-BE67-3E51B0DA6915}"/>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Tree>
    <p:extLst>
      <p:ext uri="{BB962C8B-B14F-4D97-AF65-F5344CB8AC3E}">
        <p14:creationId xmlns:p14="http://schemas.microsoft.com/office/powerpoint/2010/main" val="4006348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351338"/>
          </a:xfrm>
        </p:spPr>
        <p:txBody>
          <a:bodyPr>
            <a:normAutofit lnSpcReduction="10000"/>
          </a:bodyPr>
          <a:lstStyle/>
          <a:p>
            <a:pPr marL="0" indent="0">
              <a:buNone/>
            </a:pPr>
            <a:r>
              <a:rPr lang="de-DE" dirty="0"/>
              <a:t>Gebet für Jerusalem im NT: Gebet für Gemeinde</a:t>
            </a:r>
          </a:p>
          <a:p>
            <a:pPr marL="0" indent="0">
              <a:buNone/>
            </a:pPr>
            <a:r>
              <a:rPr lang="de-DE" dirty="0"/>
              <a:t>Standardgruß im NT!</a:t>
            </a:r>
          </a:p>
          <a:p>
            <a:pPr marL="0" indent="0">
              <a:buNone/>
            </a:pPr>
            <a:endParaRPr lang="de-DE" dirty="0"/>
          </a:p>
          <a:p>
            <a:pPr marL="0" indent="0">
              <a:buNone/>
            </a:pPr>
            <a:r>
              <a:rPr lang="de-DE" dirty="0" err="1"/>
              <a:t>Röm</a:t>
            </a:r>
            <a:r>
              <a:rPr lang="de-DE" dirty="0"/>
              <a:t> 1:7 Mein Brief geht an euch, von Gott geliebte und berufene Heilige in Rom. Gnade und </a:t>
            </a:r>
            <a:r>
              <a:rPr lang="de-DE" b="1" dirty="0"/>
              <a:t>Frieden</a:t>
            </a:r>
            <a:r>
              <a:rPr lang="de-DE" dirty="0"/>
              <a:t> wünsche ich euch von Gott, unserem Vater, und von Jesus Christus, dem Herrn.</a:t>
            </a:r>
          </a:p>
          <a:p>
            <a:pPr marL="0" indent="0">
              <a:buNone/>
            </a:pPr>
            <a:r>
              <a:rPr lang="en-US" sz="2200" dirty="0"/>
              <a:t>(1 </a:t>
            </a:r>
            <a:r>
              <a:rPr lang="en-US" sz="2200" dirty="0" err="1"/>
              <a:t>Kor</a:t>
            </a:r>
            <a:r>
              <a:rPr lang="en-US" sz="2200" dirty="0"/>
              <a:t> 1:3, 2 </a:t>
            </a:r>
            <a:r>
              <a:rPr lang="en-US" sz="2200" dirty="0" err="1"/>
              <a:t>Kor</a:t>
            </a:r>
            <a:r>
              <a:rPr lang="en-US" sz="2200" dirty="0"/>
              <a:t> 1:2, Gal 1:3, </a:t>
            </a:r>
            <a:r>
              <a:rPr lang="en-US" sz="2200" dirty="0" err="1"/>
              <a:t>Eph</a:t>
            </a:r>
            <a:r>
              <a:rPr lang="en-US" sz="2200" dirty="0"/>
              <a:t> 1:2, </a:t>
            </a:r>
            <a:r>
              <a:rPr lang="en-US" sz="2200" dirty="0" err="1"/>
              <a:t>Php</a:t>
            </a:r>
            <a:r>
              <a:rPr lang="en-US" sz="2200" dirty="0"/>
              <a:t> 1:2, Php4:7, </a:t>
            </a:r>
            <a:r>
              <a:rPr lang="en-US" sz="2200" dirty="0" err="1"/>
              <a:t>Kol</a:t>
            </a:r>
            <a:r>
              <a:rPr lang="en-US" sz="2200" dirty="0"/>
              <a:t> 1:2, 1 Th 1:1, 2 Th 1:2, 2 Th 3:16, 1 </a:t>
            </a:r>
            <a:r>
              <a:rPr lang="en-US" sz="2200" dirty="0" err="1"/>
              <a:t>Ti</a:t>
            </a:r>
            <a:r>
              <a:rPr lang="en-US" sz="2200" dirty="0"/>
              <a:t> 1:2, 2 </a:t>
            </a:r>
            <a:r>
              <a:rPr lang="en-US" sz="2200" dirty="0" err="1"/>
              <a:t>Ti</a:t>
            </a:r>
            <a:r>
              <a:rPr lang="en-US" sz="2200" dirty="0"/>
              <a:t> 1:2, Tit 1:4, 1 Pet 1:2, 2 </a:t>
            </a:r>
            <a:r>
              <a:rPr lang="en-US" sz="2200" dirty="0" err="1"/>
              <a:t>Jn</a:t>
            </a:r>
            <a:r>
              <a:rPr lang="en-US" sz="2200" dirty="0"/>
              <a:t> 1:3, Jud 1:2, </a:t>
            </a:r>
            <a:r>
              <a:rPr lang="en-US" sz="2200" dirty="0" err="1"/>
              <a:t>Offbg</a:t>
            </a:r>
            <a:r>
              <a:rPr lang="en-US" sz="2200" dirty="0"/>
              <a:t>. </a:t>
            </a:r>
            <a:r>
              <a:rPr lang="de-DE" sz="2200" dirty="0"/>
              <a:t>1:4)</a:t>
            </a:r>
          </a:p>
          <a:p>
            <a:pPr marL="0" indent="0">
              <a:buNone/>
            </a:pPr>
            <a:endParaRPr lang="de-DE" dirty="0"/>
          </a:p>
          <a:p>
            <a:pPr marL="0" indent="0">
              <a:buNone/>
            </a:pPr>
            <a:r>
              <a:rPr lang="de-DE" dirty="0"/>
              <a:t>„Friede Jerusalem“ wird im NT zu „Friede der Gemeinde“</a:t>
            </a:r>
          </a:p>
        </p:txBody>
      </p:sp>
      <p:sp>
        <p:nvSpPr>
          <p:cNvPr id="6" name="Titel 1">
            <a:extLst>
              <a:ext uri="{FF2B5EF4-FFF2-40B4-BE49-F238E27FC236}">
                <a16:creationId xmlns:a16="http://schemas.microsoft.com/office/drawing/2014/main" id="{E489A4C0-6244-6F41-9A44-B31C32049EE9}"/>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Tree>
    <p:extLst>
      <p:ext uri="{BB962C8B-B14F-4D97-AF65-F5344CB8AC3E}">
        <p14:creationId xmlns:p14="http://schemas.microsoft.com/office/powerpoint/2010/main" val="1287122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625643" y="1825625"/>
            <a:ext cx="10960768" cy="4351338"/>
          </a:xfrm>
        </p:spPr>
        <p:txBody>
          <a:bodyPr>
            <a:normAutofit fontScale="85000" lnSpcReduction="10000"/>
          </a:bodyPr>
          <a:lstStyle/>
          <a:p>
            <a:pPr marL="0" indent="0">
              <a:buNone/>
            </a:pPr>
            <a:r>
              <a:rPr lang="de-DE" sz="3300" dirty="0"/>
              <a:t>Zuversicht auf Vollendung: Friede Jerusalem!</a:t>
            </a:r>
          </a:p>
          <a:p>
            <a:pPr marL="0" indent="0">
              <a:buNone/>
            </a:pPr>
            <a:endParaRPr lang="de-DE" dirty="0"/>
          </a:p>
          <a:p>
            <a:pPr marL="0" indent="0">
              <a:buNone/>
            </a:pPr>
            <a:r>
              <a:rPr lang="de-DE" dirty="0" err="1"/>
              <a:t>Offbg</a:t>
            </a:r>
            <a:r>
              <a:rPr lang="de-DE" dirty="0"/>
              <a:t> 21:1 Dann sah ich einen ganz neuen Himmel und eine völlig neuartige Erde. Der erste Himmel und die erste Erde waren vergangen, auch das Meer gab es nicht mehr.</a:t>
            </a:r>
          </a:p>
          <a:p>
            <a:pPr marL="0" indent="0">
              <a:buNone/>
            </a:pPr>
            <a:r>
              <a:rPr lang="de-DE" dirty="0"/>
              <a:t>2 Ich sah, wie die heilige Stadt, das neue Jerusalem, von Gott aus dem Himmel herabkam. Sie war schön wie eine Braut, die sich für ihren Bräutigam geschmückt hat.</a:t>
            </a:r>
          </a:p>
          <a:p>
            <a:pPr marL="0" indent="0">
              <a:buNone/>
            </a:pPr>
            <a:endParaRPr lang="de-DE" dirty="0"/>
          </a:p>
          <a:p>
            <a:pPr marL="0" indent="0">
              <a:buNone/>
            </a:pPr>
            <a:r>
              <a:rPr lang="de-DE" dirty="0"/>
              <a:t>“dicht gebaut“ mit hohen und dicken Mauern (21:16), aus Edelsteinen, Perlen und Gold (21:19-21). Kein Tempel, weil Gott und das Lamm der Tempel sind (21:22), Tore immer offen (Ruhe) (21:25), Wasser des Lebens, Baum des Lebens, kein Fluch (22)… ein Bild des Friedens und Segens! Für ALLE Nationen (21:24).</a:t>
            </a:r>
          </a:p>
          <a:p>
            <a:pPr marL="0" indent="0">
              <a:buNone/>
            </a:pPr>
            <a:endParaRPr lang="de-DE" dirty="0"/>
          </a:p>
        </p:txBody>
      </p:sp>
      <p:sp>
        <p:nvSpPr>
          <p:cNvPr id="6" name="Titel 1">
            <a:extLst>
              <a:ext uri="{FF2B5EF4-FFF2-40B4-BE49-F238E27FC236}">
                <a16:creationId xmlns:a16="http://schemas.microsoft.com/office/drawing/2014/main" id="{30AFA89C-4AFA-2643-8382-C43CC2EEBDFD}"/>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Tree>
    <p:extLst>
      <p:ext uri="{BB962C8B-B14F-4D97-AF65-F5344CB8AC3E}">
        <p14:creationId xmlns:p14="http://schemas.microsoft.com/office/powerpoint/2010/main" val="3311407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0A1A0CA-04EE-0B4E-9504-814F004AFD8D}"/>
              </a:ext>
            </a:extLst>
          </p:cNvPr>
          <p:cNvSpPr/>
          <p:nvPr/>
        </p:nvSpPr>
        <p:spPr>
          <a:xfrm>
            <a:off x="457200" y="697339"/>
            <a:ext cx="11237495" cy="5693866"/>
          </a:xfrm>
          <a:prstGeom prst="rect">
            <a:avLst/>
          </a:prstGeom>
        </p:spPr>
        <p:txBody>
          <a:bodyPr wrap="square">
            <a:spAutoFit/>
          </a:bodyPr>
          <a:lstStyle/>
          <a:p>
            <a:pPr algn="ctr">
              <a:spcAft>
                <a:spcPts val="0"/>
              </a:spcAft>
            </a:pPr>
            <a:r>
              <a:rPr lang="de-DE" sz="2800" b="1" dirty="0">
                <a:latin typeface="Calibri" panose="020F0502020204030204" pitchFamily="34" charset="0"/>
                <a:ea typeface="Calibri" panose="020F0502020204030204" pitchFamily="34" charset="0"/>
                <a:cs typeface="Times New Roman" panose="02020603050405020304" pitchFamily="18" charset="0"/>
              </a:rPr>
              <a:t>Psalm 122</a:t>
            </a:r>
          </a:p>
          <a:p>
            <a:endParaRPr lang="de-DE" sz="2800" dirty="0"/>
          </a:p>
          <a:p>
            <a:r>
              <a:rPr lang="de-DE" sz="2800" dirty="0"/>
              <a:t>1 Ein Lied für den Aufstieg (zum Tempel / Wallfahrtslied). Von David. </a:t>
            </a:r>
          </a:p>
          <a:p>
            <a:r>
              <a:rPr lang="de-DE" sz="2800" dirty="0"/>
              <a:t>Ich freute mich, als man mir sagte: / "Zum Haus Jahwes wollen wir gehen!“  2 Unsere Füße standen dann / in deinen Toren, Jerusalem. 3 Jerusalem, du bist gebaut / als eine fest in sich geschlossene Stadt. 4 Zu dir ziehen die Stämme hinauf, / die Stämme Jahwes. Ein Zeugnis für Israel ist es, / den Namen Jahwes zu preisen. 5 In Jerusalem stehen Gerichtssitze bereit, / Sitze für das Königshaus Davids. 6 Erbittet Frieden für Jerusalem! / Ruhe mögen finden, die dich lieben. 7 Frieden wohne in deinen Mauern, / in deinen Häusern Geborgenheit. 8 Wegen meiner Brüder und Freunde / will ich sagen: Frieden sei mit dir! 9 Wegen des Hauses Jahwes, unseres Gottes, / will ich dein Bestes suchen.</a:t>
            </a:r>
          </a:p>
        </p:txBody>
      </p:sp>
    </p:spTree>
    <p:extLst>
      <p:ext uri="{BB962C8B-B14F-4D97-AF65-F5344CB8AC3E}">
        <p14:creationId xmlns:p14="http://schemas.microsoft.com/office/powerpoint/2010/main" val="3825569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p:txBody>
          <a:bodyPr>
            <a:normAutofit/>
          </a:bodyPr>
          <a:lstStyle/>
          <a:p>
            <a:pPr marL="0" indent="0">
              <a:buNone/>
            </a:pPr>
            <a:r>
              <a:rPr lang="de-DE" b="1" dirty="0"/>
              <a:t>1) Endlich da!</a:t>
            </a:r>
          </a:p>
          <a:p>
            <a:pPr marL="0" indent="0">
              <a:buNone/>
            </a:pPr>
            <a:endParaRPr lang="de-DE" dirty="0"/>
          </a:p>
          <a:p>
            <a:pPr marL="0" indent="0">
              <a:buNone/>
            </a:pPr>
            <a:r>
              <a:rPr lang="de-DE" dirty="0"/>
              <a:t>Ein Wallfahrtspsalm:</a:t>
            </a:r>
          </a:p>
          <a:p>
            <a:pPr marL="0" indent="0">
              <a:buNone/>
            </a:pPr>
            <a:endParaRPr lang="de-DE" dirty="0"/>
          </a:p>
          <a:p>
            <a:r>
              <a:rPr lang="de-DE" dirty="0"/>
              <a:t>Ich freute mich, zum Haus Jahwes zu gehen (1)</a:t>
            </a:r>
          </a:p>
          <a:p>
            <a:r>
              <a:rPr lang="de-DE" dirty="0"/>
              <a:t>Unsere Füße standen in Jerusalem (2)</a:t>
            </a:r>
          </a:p>
        </p:txBody>
      </p:sp>
    </p:spTree>
    <p:extLst>
      <p:ext uri="{BB962C8B-B14F-4D97-AF65-F5344CB8AC3E}">
        <p14:creationId xmlns:p14="http://schemas.microsoft.com/office/powerpoint/2010/main" val="2718910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p:txBody>
          <a:bodyPr>
            <a:normAutofit/>
          </a:bodyPr>
          <a:lstStyle/>
          <a:p>
            <a:pPr marL="0" indent="0">
              <a:buNone/>
            </a:pPr>
            <a:r>
              <a:rPr lang="de-DE" b="1" dirty="0"/>
              <a:t>2) Was macht Jerusalem so besonders?</a:t>
            </a:r>
          </a:p>
          <a:p>
            <a:pPr marL="0" indent="0">
              <a:buNone/>
            </a:pPr>
            <a:endParaRPr lang="de-DE" dirty="0"/>
          </a:p>
          <a:p>
            <a:pPr>
              <a:buFontTx/>
              <a:buChar char="-"/>
            </a:pPr>
            <a:r>
              <a:rPr lang="de-DE" dirty="0"/>
              <a:t>fest geschlossen (3)</a:t>
            </a:r>
          </a:p>
          <a:p>
            <a:pPr>
              <a:buFontTx/>
              <a:buChar char="-"/>
            </a:pPr>
            <a:r>
              <a:rPr lang="de-DE" dirty="0"/>
              <a:t>Tempel: Jahwe preisen (4)</a:t>
            </a:r>
          </a:p>
          <a:p>
            <a:pPr>
              <a:buFontTx/>
              <a:buChar char="-"/>
            </a:pPr>
            <a:r>
              <a:rPr lang="de-DE" dirty="0"/>
              <a:t>König: Throne zum Gericht (5)</a:t>
            </a:r>
          </a:p>
          <a:p>
            <a:pPr>
              <a:buFontTx/>
              <a:buChar char="-"/>
            </a:pPr>
            <a:endParaRPr lang="de-DE" dirty="0"/>
          </a:p>
          <a:p>
            <a:pPr marL="0" indent="0">
              <a:buNone/>
            </a:pPr>
            <a:r>
              <a:rPr lang="de-DE" dirty="0"/>
              <a:t>Das zu erleben… dafür lohnt sich die Pilgerreise!</a:t>
            </a:r>
          </a:p>
          <a:p>
            <a:pPr>
              <a:buFontTx/>
              <a:buChar char="-"/>
            </a:pPr>
            <a:endParaRPr lang="de-DE" dirty="0"/>
          </a:p>
          <a:p>
            <a:pPr marL="0" indent="0">
              <a:buNone/>
            </a:pPr>
            <a:endParaRPr lang="de-DE" dirty="0"/>
          </a:p>
        </p:txBody>
      </p:sp>
    </p:spTree>
    <p:extLst>
      <p:ext uri="{BB962C8B-B14F-4D97-AF65-F5344CB8AC3E}">
        <p14:creationId xmlns:p14="http://schemas.microsoft.com/office/powerpoint/2010/main" val="1230566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p:txBody>
          <a:bodyPr>
            <a:normAutofit fontScale="92500" lnSpcReduction="20000"/>
          </a:bodyPr>
          <a:lstStyle/>
          <a:p>
            <a:pPr marL="0" indent="0">
              <a:buNone/>
            </a:pPr>
            <a:r>
              <a:rPr lang="de-DE" b="1" dirty="0"/>
              <a:t>3) Der Segenswunsch / Gebet: Friede! (</a:t>
            </a:r>
            <a:r>
              <a:rPr lang="de-DE" b="1" dirty="0" err="1"/>
              <a:t>vs</a:t>
            </a:r>
            <a:r>
              <a:rPr lang="de-DE" b="1" dirty="0"/>
              <a:t> 6-9)</a:t>
            </a:r>
          </a:p>
          <a:p>
            <a:pPr marL="0" indent="0">
              <a:buNone/>
            </a:pPr>
            <a:endParaRPr lang="de-DE" dirty="0"/>
          </a:p>
          <a:p>
            <a:pPr marL="0" indent="0">
              <a:buNone/>
            </a:pPr>
            <a:r>
              <a:rPr lang="de-DE" dirty="0"/>
              <a:t>Schalom (Heil / Friede) 3 x, Ruhe, Geborgenheit, Bestes</a:t>
            </a:r>
          </a:p>
          <a:p>
            <a:pPr marL="0" indent="0">
              <a:buNone/>
            </a:pPr>
            <a:r>
              <a:rPr lang="de-DE" dirty="0"/>
              <a:t>Für: Jerusalem und alle die Jerusalem lieben</a:t>
            </a:r>
          </a:p>
          <a:p>
            <a:pPr marL="0" indent="0">
              <a:buNone/>
            </a:pPr>
            <a:r>
              <a:rPr lang="de-DE" dirty="0"/>
              <a:t>Wegen: Brüder und Freunde, wegen des Tempels</a:t>
            </a:r>
          </a:p>
          <a:p>
            <a:pPr marL="0" indent="0">
              <a:buNone/>
            </a:pPr>
            <a:endParaRPr lang="de-DE" dirty="0"/>
          </a:p>
          <a:p>
            <a:pPr marL="0" indent="0">
              <a:buNone/>
            </a:pPr>
            <a:r>
              <a:rPr lang="de-DE" dirty="0"/>
              <a:t>Wenn es Jerusalem gut geht, dann ist die Welt in Ordnung.</a:t>
            </a:r>
          </a:p>
          <a:p>
            <a:pPr marL="0" indent="0">
              <a:buNone/>
            </a:pPr>
            <a:endParaRPr lang="de-DE" dirty="0"/>
          </a:p>
          <a:p>
            <a:pPr marL="0" indent="0">
              <a:buNone/>
            </a:pPr>
            <a:r>
              <a:rPr lang="de-DE" dirty="0"/>
              <a:t>Frage: Was ist die „Anwendung“ heute?</a:t>
            </a:r>
          </a:p>
          <a:p>
            <a:pPr marL="0" indent="0">
              <a:buNone/>
            </a:pPr>
            <a:r>
              <a:rPr lang="de-DE" dirty="0"/>
              <a:t>Viele Christen sehen hier einen Auftrag, für die politische Stadt heute zu beten.</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4149788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365126"/>
            <a:ext cx="10515600" cy="513180"/>
          </a:xfrm>
        </p:spPr>
        <p:txBody>
          <a:bodyPr>
            <a:normAutofit fontScale="90000"/>
          </a:bodyPr>
          <a:lstStyle/>
          <a:p>
            <a:pPr algn="ctr"/>
            <a:r>
              <a:rPr lang="de-DE" sz="3200" dirty="0"/>
              <a:t>Friede Jerusalem! </a:t>
            </a:r>
            <a:r>
              <a:rPr lang="de-DE" sz="3200" dirty="0" err="1"/>
              <a:t>Ps</a:t>
            </a:r>
            <a:r>
              <a:rPr lang="de-DE" sz="3200" dirty="0"/>
              <a:t> 122</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p:txBody>
          <a:bodyPr>
            <a:normAutofit fontScale="92500"/>
          </a:bodyPr>
          <a:lstStyle/>
          <a:p>
            <a:pPr marL="0" indent="0">
              <a:buNone/>
            </a:pPr>
            <a:r>
              <a:rPr lang="de-DE" dirty="0"/>
              <a:t>Exkurs Haushaltungslehre:</a:t>
            </a:r>
          </a:p>
          <a:p>
            <a:pPr marL="0" indent="0">
              <a:buNone/>
            </a:pPr>
            <a:endParaRPr lang="de-DE" dirty="0"/>
          </a:p>
          <a:p>
            <a:pPr>
              <a:buFontTx/>
              <a:buChar char="-"/>
            </a:pPr>
            <a:r>
              <a:rPr lang="de-DE" dirty="0"/>
              <a:t>Erwartet eine „wörtliche“ Erfüllung von AT-Verheißungen an das irdische Volk Israels am Ende der Zeitalter im „tausendjährigen Reich“</a:t>
            </a:r>
          </a:p>
          <a:p>
            <a:pPr>
              <a:buFontTx/>
              <a:buChar char="-"/>
            </a:pPr>
            <a:r>
              <a:rPr lang="de-DE" dirty="0"/>
              <a:t>Konsequente Unterscheidung zwischen Gottes Volk irdisch (Israel) und Gottes Volk geistlich (Gemeinde)</a:t>
            </a:r>
          </a:p>
          <a:p>
            <a:pPr>
              <a:buFontTx/>
              <a:buChar char="-"/>
            </a:pPr>
            <a:r>
              <a:rPr lang="de-DE" dirty="0"/>
              <a:t>Deutet aktuelle politische Ereignisse mit Hilfe des AT als Erfüllung von Prophetie (Das AT erklärt uns die Bedeutung heutiger Ereignisse)</a:t>
            </a:r>
          </a:p>
          <a:p>
            <a:pPr>
              <a:buFontTx/>
              <a:buChar char="-"/>
            </a:pPr>
            <a:r>
              <a:rPr lang="de-DE" dirty="0"/>
              <a:t>Deshalb sinnvoll, „für Frieden Jerusalem“ im politischen Sinne heute zu beten, damit Gottes Heilsplan in Erfüllung geht und er Ehre bekommt</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1561179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1311442"/>
            <a:ext cx="10515600" cy="379246"/>
          </a:xfrm>
        </p:spPr>
        <p:txBody>
          <a:bodyPr>
            <a:normAutofit fontScale="90000"/>
          </a:bodyPr>
          <a:lstStyle/>
          <a:p>
            <a:r>
              <a:rPr lang="de-DE" sz="3100" dirty="0"/>
              <a:t>Bedenken… was sagt das Neue Testament?</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481263" y="1825624"/>
            <a:ext cx="11105147" cy="4851901"/>
          </a:xfrm>
        </p:spPr>
        <p:txBody>
          <a:bodyPr>
            <a:normAutofit fontScale="77500" lnSpcReduction="20000"/>
          </a:bodyPr>
          <a:lstStyle/>
          <a:p>
            <a:r>
              <a:rPr lang="de-DE" dirty="0"/>
              <a:t>„Wörtliche“ Auslegung (nach menschlichen Vorstellungen) des AT hat niemand das Evangelium gezeigt (</a:t>
            </a:r>
            <a:r>
              <a:rPr lang="de-DE" dirty="0" err="1"/>
              <a:t>Mt</a:t>
            </a:r>
            <a:r>
              <a:rPr lang="de-DE" dirty="0"/>
              <a:t> 16:23)</a:t>
            </a:r>
          </a:p>
          <a:p>
            <a:r>
              <a:rPr lang="de-DE" dirty="0"/>
              <a:t>Wir können das AT nur durch das NT richtig verstehen (1 </a:t>
            </a:r>
            <a:r>
              <a:rPr lang="de-DE" dirty="0" err="1"/>
              <a:t>Pet</a:t>
            </a:r>
            <a:r>
              <a:rPr lang="de-DE" dirty="0"/>
              <a:t> 1:10-12)</a:t>
            </a:r>
          </a:p>
          <a:p>
            <a:r>
              <a:rPr lang="de-DE" dirty="0"/>
              <a:t>Jesus ist das heilsgeschichtliche Zentrum: Man kann Jahwe nicht mehr gefallen, wenn man Jesus nicht ehrt (</a:t>
            </a:r>
            <a:r>
              <a:rPr lang="de-DE" dirty="0" err="1"/>
              <a:t>Joh</a:t>
            </a:r>
            <a:r>
              <a:rPr lang="de-DE" dirty="0"/>
              <a:t> 8:19, 8:54-55, Heb 1:1-3). </a:t>
            </a:r>
          </a:p>
          <a:p>
            <a:r>
              <a:rPr lang="de-DE" dirty="0"/>
              <a:t>Gemeinde nicht „Ersatz“, aber „Erfüllung“ in dem „Rest“:  Abraham, Beschneidung, Bund, Bürgerrecht, Erbe, Erlösung, Gesetz, Hirte und Herde, Israel, Königtum, Land, Lamm, Opfer, Passa, Priester, Reinheit, Sohnschaft, Tempel, Volk, 12 Stämme/12 Apostel</a:t>
            </a:r>
          </a:p>
          <a:p>
            <a:r>
              <a:rPr lang="de-DE" dirty="0"/>
              <a:t>250 Zitate, Tausende Anspielungen auf AT im NT enthalten: an keiner Stelle unterscheidet das NT zwischen einer ausstehenden „wörtlichen“ Erfüllung für Israel und einer „geistlichen“ Erfüllung für die Gemeinde. Alles ist „göttliche Erfüllung“.</a:t>
            </a:r>
          </a:p>
          <a:p>
            <a:r>
              <a:rPr lang="de-DE" dirty="0"/>
              <a:t>Keine einzige Stelle im NT lehrt ausdrücklich die Notwendigkeit eines politischen/geographischen Staates für Israel heute</a:t>
            </a:r>
          </a:p>
          <a:p>
            <a:endParaRPr lang="de-DE" dirty="0"/>
          </a:p>
          <a:p>
            <a:pPr marL="0" indent="0">
              <a:buNone/>
            </a:pPr>
            <a:r>
              <a:rPr lang="de-DE" dirty="0"/>
              <a:t>Keine prophetische Notwendigkeit für den politischen Frieden in Jerusalem heute zu beten.</a:t>
            </a:r>
          </a:p>
        </p:txBody>
      </p:sp>
      <p:sp>
        <p:nvSpPr>
          <p:cNvPr id="4" name="Titel 1">
            <a:extLst>
              <a:ext uri="{FF2B5EF4-FFF2-40B4-BE49-F238E27FC236}">
                <a16:creationId xmlns:a16="http://schemas.microsoft.com/office/drawing/2014/main" id="{078972FF-4CF2-5947-BAE9-40CB5166A8CC}"/>
              </a:ext>
            </a:extLst>
          </p:cNvPr>
          <p:cNvSpPr txBox="1">
            <a:spLocks/>
          </p:cNvSpPr>
          <p:nvPr/>
        </p:nvSpPr>
        <p:spPr>
          <a:xfrm>
            <a:off x="838200" y="365126"/>
            <a:ext cx="10515600" cy="513180"/>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3200"/>
              <a:t>Friede Jerusalem! Ps 122</a:t>
            </a:r>
            <a:endParaRPr lang="de-DE" sz="3200" dirty="0"/>
          </a:p>
        </p:txBody>
      </p:sp>
    </p:spTree>
    <p:extLst>
      <p:ext uri="{BB962C8B-B14F-4D97-AF65-F5344CB8AC3E}">
        <p14:creationId xmlns:p14="http://schemas.microsoft.com/office/powerpoint/2010/main" val="2353401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1203158"/>
            <a:ext cx="10515600" cy="487530"/>
          </a:xfrm>
        </p:spPr>
        <p:txBody>
          <a:bodyPr>
            <a:normAutofit/>
          </a:bodyPr>
          <a:lstStyle/>
          <a:p>
            <a:r>
              <a:rPr lang="de-DE" sz="2800" dirty="0"/>
              <a:t>Gebet für die Stadt Jerusalem heute?</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p:txBody>
          <a:bodyPr>
            <a:normAutofit fontScale="92500"/>
          </a:bodyPr>
          <a:lstStyle/>
          <a:p>
            <a:pPr marL="0" indent="0">
              <a:buNone/>
            </a:pPr>
            <a:endParaRPr lang="de-DE" dirty="0"/>
          </a:p>
          <a:p>
            <a:pPr marL="0" indent="0">
              <a:buNone/>
            </a:pPr>
            <a:r>
              <a:rPr lang="de-DE" dirty="0"/>
              <a:t>„Spielregeln“ im AT beachten</a:t>
            </a:r>
          </a:p>
          <a:p>
            <a:pPr marL="0" indent="0">
              <a:buNone/>
            </a:pPr>
            <a:r>
              <a:rPr lang="de-DE" dirty="0"/>
              <a:t>Bedingungen für Segen: Gebote halten und mit Gott leben </a:t>
            </a:r>
            <a:r>
              <a:rPr lang="de-DE" sz="2200" dirty="0"/>
              <a:t>(1 Mo 17:9, 18, 2 Mo 19:3, 23:20, 3 Mo 26, 5 Mo 4:26, 5, 6:19, 7:22, 8:1, 8:19, 11:16, 28-32! Jos 7, 23, </a:t>
            </a:r>
            <a:r>
              <a:rPr lang="de-DE" sz="2200" dirty="0" err="1"/>
              <a:t>Ri</a:t>
            </a:r>
            <a:r>
              <a:rPr lang="de-DE" sz="2200" dirty="0"/>
              <a:t> 2, 3:7, 3:9, 3:12, 3:15, 4:3, 6:1, 6:6, 10:6, 10:10, 13:1, 13:3-5, 1 Sam 7, 12, 13, Könige, Chronik, Esra, Psalmen, Propheten…)</a:t>
            </a:r>
          </a:p>
          <a:p>
            <a:endParaRPr lang="de-DE" dirty="0"/>
          </a:p>
          <a:p>
            <a:pPr marL="0" indent="0">
              <a:buNone/>
            </a:pPr>
            <a:r>
              <a:rPr lang="de-DE" dirty="0"/>
              <a:t>Die Verheißungen waren nie ein „Freibrief“ (Anmaßung – falsche Propheten)</a:t>
            </a:r>
          </a:p>
          <a:p>
            <a:pPr marL="0" indent="0">
              <a:buNone/>
            </a:pPr>
            <a:endParaRPr lang="de-DE" dirty="0"/>
          </a:p>
          <a:p>
            <a:pPr marL="0" indent="0">
              <a:buNone/>
            </a:pPr>
            <a:r>
              <a:rPr lang="de-DE" dirty="0"/>
              <a:t>Wiederherstellung an Buße geknüpft (5 Mo 30:2, Richter, 2 </a:t>
            </a:r>
            <a:r>
              <a:rPr lang="de-DE" dirty="0" err="1"/>
              <a:t>Chr</a:t>
            </a:r>
            <a:r>
              <a:rPr lang="de-DE" dirty="0"/>
              <a:t> 7:14)…</a:t>
            </a:r>
          </a:p>
          <a:p>
            <a:pPr marL="0" indent="0">
              <a:buNone/>
            </a:pPr>
            <a:endParaRPr lang="de-DE" dirty="0"/>
          </a:p>
        </p:txBody>
      </p:sp>
      <p:sp>
        <p:nvSpPr>
          <p:cNvPr id="4" name="Titel 1">
            <a:extLst>
              <a:ext uri="{FF2B5EF4-FFF2-40B4-BE49-F238E27FC236}">
                <a16:creationId xmlns:a16="http://schemas.microsoft.com/office/drawing/2014/main" id="{6A89733A-73DF-8A4D-9136-C71839BE4912}"/>
              </a:ext>
            </a:extLst>
          </p:cNvPr>
          <p:cNvSpPr txBox="1">
            <a:spLocks/>
          </p:cNvSpPr>
          <p:nvPr/>
        </p:nvSpPr>
        <p:spPr>
          <a:xfrm>
            <a:off x="838200" y="365126"/>
            <a:ext cx="10515600" cy="513180"/>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3200"/>
              <a:t>Friede Jerusalem! Ps 122</a:t>
            </a:r>
            <a:endParaRPr lang="de-DE" sz="3200" dirty="0"/>
          </a:p>
        </p:txBody>
      </p:sp>
    </p:spTree>
    <p:extLst>
      <p:ext uri="{BB962C8B-B14F-4D97-AF65-F5344CB8AC3E}">
        <p14:creationId xmlns:p14="http://schemas.microsoft.com/office/powerpoint/2010/main" val="885210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4A18D-412A-8E46-9FB5-816C6883DF1F}"/>
              </a:ext>
            </a:extLst>
          </p:cNvPr>
          <p:cNvSpPr>
            <a:spLocks noGrp="1"/>
          </p:cNvSpPr>
          <p:nvPr>
            <p:ph type="title"/>
          </p:nvPr>
        </p:nvSpPr>
        <p:spPr>
          <a:xfrm>
            <a:off x="838200" y="1179095"/>
            <a:ext cx="10515600" cy="511593"/>
          </a:xfrm>
        </p:spPr>
        <p:txBody>
          <a:bodyPr>
            <a:normAutofit/>
          </a:bodyPr>
          <a:lstStyle/>
          <a:p>
            <a:r>
              <a:rPr lang="de-DE" sz="2800" dirty="0"/>
              <a:t>Wie sollen wir beten?</a:t>
            </a:r>
          </a:p>
        </p:txBody>
      </p:sp>
      <p:sp>
        <p:nvSpPr>
          <p:cNvPr id="3" name="Inhaltsplatzhalter 2">
            <a:extLst>
              <a:ext uri="{FF2B5EF4-FFF2-40B4-BE49-F238E27FC236}">
                <a16:creationId xmlns:a16="http://schemas.microsoft.com/office/drawing/2014/main" id="{490B87D3-7DD3-EF43-9E29-714FDDED5485}"/>
              </a:ext>
            </a:extLst>
          </p:cNvPr>
          <p:cNvSpPr>
            <a:spLocks noGrp="1"/>
          </p:cNvSpPr>
          <p:nvPr>
            <p:ph idx="1"/>
          </p:nvPr>
        </p:nvSpPr>
        <p:spPr>
          <a:xfrm>
            <a:off x="838199" y="1825625"/>
            <a:ext cx="10748211" cy="4731586"/>
          </a:xfrm>
        </p:spPr>
        <p:txBody>
          <a:bodyPr>
            <a:normAutofit fontScale="92500" lnSpcReduction="10000"/>
          </a:bodyPr>
          <a:lstStyle/>
          <a:p>
            <a:pPr marL="0" indent="0">
              <a:buNone/>
            </a:pPr>
            <a:r>
              <a:rPr lang="de-DE" dirty="0"/>
              <a:t>Falsch für politischen Frieden heute zu beten?</a:t>
            </a:r>
          </a:p>
          <a:p>
            <a:pPr marL="0" indent="0">
              <a:buNone/>
            </a:pPr>
            <a:endParaRPr lang="de-DE" dirty="0"/>
          </a:p>
          <a:p>
            <a:pPr>
              <a:buFontTx/>
              <a:buChar char="-"/>
            </a:pPr>
            <a:r>
              <a:rPr lang="de-DE" dirty="0"/>
              <a:t>Wir dürfen alle Anliegen bringen… für Frieden beten</a:t>
            </a:r>
          </a:p>
          <a:p>
            <a:pPr>
              <a:buFontTx/>
              <a:buChar char="-"/>
            </a:pPr>
            <a:r>
              <a:rPr lang="de-DE" dirty="0"/>
              <a:t>„Dein Wille geschehe“ = Sicherheitsnetz! Gott wird immer das richtige tun, auch wenn wir nicht wissen, wie wir beten sollen. </a:t>
            </a:r>
          </a:p>
          <a:p>
            <a:pPr>
              <a:buFontTx/>
              <a:buChar char="-"/>
            </a:pPr>
            <a:r>
              <a:rPr lang="de-DE" dirty="0"/>
              <a:t>Gebet soll uns an Gottes Willen anpassen</a:t>
            </a:r>
          </a:p>
          <a:p>
            <a:pPr>
              <a:buFontTx/>
              <a:buChar char="-"/>
            </a:pPr>
            <a:r>
              <a:rPr lang="de-DE" dirty="0"/>
              <a:t>Aber nicht losgelöst von den Bedingungen des Alten Bundes (keine „Narrenfreiheit“, nur weil Gott etwas verheißen hat). </a:t>
            </a:r>
          </a:p>
          <a:p>
            <a:pPr>
              <a:buFontTx/>
              <a:buChar char="-"/>
            </a:pPr>
            <a:r>
              <a:rPr lang="de-DE" dirty="0"/>
              <a:t>Wenn Israel nicht auf Gott achtet, kann es wieder das Land verlieren!</a:t>
            </a:r>
          </a:p>
          <a:p>
            <a:pPr marL="0" indent="0">
              <a:buNone/>
            </a:pPr>
            <a:endParaRPr lang="de-DE" dirty="0"/>
          </a:p>
          <a:p>
            <a:pPr marL="0" indent="0">
              <a:buNone/>
            </a:pPr>
            <a:r>
              <a:rPr lang="de-DE" dirty="0"/>
              <a:t>Und immer im Lichte des Neuen Bundes! Wie sieht Buße heute aus?</a:t>
            </a:r>
          </a:p>
          <a:p>
            <a:pPr marL="0" indent="0">
              <a:buNone/>
            </a:pPr>
            <a:endParaRPr lang="de-DE" dirty="0"/>
          </a:p>
        </p:txBody>
      </p:sp>
      <p:sp>
        <p:nvSpPr>
          <p:cNvPr id="4" name="Titel 1">
            <a:extLst>
              <a:ext uri="{FF2B5EF4-FFF2-40B4-BE49-F238E27FC236}">
                <a16:creationId xmlns:a16="http://schemas.microsoft.com/office/drawing/2014/main" id="{EFDD4302-4153-F044-93BB-0257BC274FB1}"/>
              </a:ext>
            </a:extLst>
          </p:cNvPr>
          <p:cNvSpPr txBox="1">
            <a:spLocks/>
          </p:cNvSpPr>
          <p:nvPr/>
        </p:nvSpPr>
        <p:spPr>
          <a:xfrm>
            <a:off x="838200" y="365126"/>
            <a:ext cx="10515600" cy="513180"/>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3200"/>
              <a:t>Friede Jerusalem! Ps 122</a:t>
            </a:r>
            <a:endParaRPr lang="de-DE" sz="3200" dirty="0"/>
          </a:p>
        </p:txBody>
      </p:sp>
    </p:spTree>
    <p:extLst>
      <p:ext uri="{BB962C8B-B14F-4D97-AF65-F5344CB8AC3E}">
        <p14:creationId xmlns:p14="http://schemas.microsoft.com/office/powerpoint/2010/main" val="264941401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1642</Words>
  <Application>Microsoft Macintosh PowerPoint</Application>
  <PresentationFormat>Breitbild</PresentationFormat>
  <Paragraphs>123</Paragraphs>
  <Slides>16</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16</vt:i4>
      </vt:variant>
    </vt:vector>
  </HeadingPairs>
  <TitlesOfParts>
    <vt:vector size="21" baseType="lpstr">
      <vt:lpstr>Arial</vt:lpstr>
      <vt:lpstr>Calibri</vt:lpstr>
      <vt:lpstr>Calibri Light</vt:lpstr>
      <vt:lpstr>Times New Roman</vt:lpstr>
      <vt:lpstr>Office</vt:lpstr>
      <vt:lpstr>Friede Jerusalem!</vt:lpstr>
      <vt:lpstr>PowerPoint-Präsentation</vt:lpstr>
      <vt:lpstr>Friede Jerusalem! Ps 122</vt:lpstr>
      <vt:lpstr>Friede Jerusalem! Ps 122</vt:lpstr>
      <vt:lpstr>Friede Jerusalem! Ps 122</vt:lpstr>
      <vt:lpstr>Friede Jerusalem! Ps 122</vt:lpstr>
      <vt:lpstr>Bedenken… was sagt das Neue Testament?</vt:lpstr>
      <vt:lpstr>Gebet für die Stadt Jerusalem heute?</vt:lpstr>
      <vt:lpstr>Wie sollen wir beten?</vt:lpstr>
      <vt:lpstr>Wie sieht Buße für Jerusalem heute aus?</vt:lpstr>
      <vt:lpstr>Friede Jerusalem! Ps 122</vt:lpstr>
      <vt:lpstr>Friede Jerusalem! Ps 122</vt:lpstr>
      <vt:lpstr>Friede Jerusalem! Ps 122</vt:lpstr>
      <vt:lpstr>Friede Jerusalem! Ps 122</vt:lpstr>
      <vt:lpstr>Friede Jerusalem! Ps 122</vt:lpstr>
      <vt:lpstr>Friede Jerusalem! Ps 122</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Microsoft Office User</dc:creator>
  <cp:lastModifiedBy>Microsoft Office User</cp:lastModifiedBy>
  <cp:revision>122</cp:revision>
  <dcterms:created xsi:type="dcterms:W3CDTF">2025-10-18T04:45:57Z</dcterms:created>
  <dcterms:modified xsi:type="dcterms:W3CDTF">2025-10-19T06:15:57Z</dcterms:modified>
</cp:coreProperties>
</file>